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93" r:id="rId2"/>
    <p:sldId id="257" r:id="rId3"/>
    <p:sldId id="258" r:id="rId4"/>
    <p:sldId id="289" r:id="rId5"/>
    <p:sldId id="285" r:id="rId6"/>
    <p:sldId id="262" r:id="rId7"/>
    <p:sldId id="286" r:id="rId8"/>
    <p:sldId id="296" r:id="rId9"/>
    <p:sldId id="263" r:id="rId10"/>
    <p:sldId id="259" r:id="rId11"/>
    <p:sldId id="265" r:id="rId12"/>
    <p:sldId id="275" r:id="rId13"/>
    <p:sldId id="282" r:id="rId14"/>
    <p:sldId id="287" r:id="rId15"/>
    <p:sldId id="267" r:id="rId16"/>
    <p:sldId id="269" r:id="rId17"/>
    <p:sldId id="295" r:id="rId18"/>
    <p:sldId id="270" r:id="rId19"/>
    <p:sldId id="288" r:id="rId20"/>
    <p:sldId id="268" r:id="rId21"/>
    <p:sldId id="278" r:id="rId22"/>
    <p:sldId id="283" r:id="rId23"/>
    <p:sldId id="291" r:id="rId24"/>
    <p:sldId id="284" r:id="rId25"/>
    <p:sldId id="279" r:id="rId26"/>
    <p:sldId id="272" r:id="rId27"/>
    <p:sldId id="27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2315AB"/>
    <a:srgbClr val="FF9B09"/>
    <a:srgbClr val="FE00FE"/>
    <a:srgbClr val="FF6600"/>
    <a:srgbClr val="FF61FF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64A28D2-77AC-4C7F-AEB4-B8DD804521EF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E1A373A-478C-4F6F-A901-6EA489A98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3D7708-A24B-43D8-90E8-60E4063C522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BEA99-5529-48AF-AED4-858A2A2F5BFD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E5775-09F9-43EC-9DD9-54A3B7184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BE605-8536-458D-94D5-16D15F8D5BAB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5AD62-98C6-4DE7-AAEC-4E378CA7A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214E7-07E3-4C06-AF36-DF3B200CF1B6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CC69C-8529-405D-B84D-6646AE6EA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FAC6E-F4A0-42A4-B50F-FC1F8B7D801B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5F71A-CDB1-4C59-9792-434C23F00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DB738-5A1C-4A6E-8402-CE41D29CBB1B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E81F0-5F2A-449B-9911-E97F15A17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4A278-3F31-4046-9C96-09503FD6D52F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927B-F5C8-4D87-8CD8-2446F7FB5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6D5C3-FB70-4B31-91C4-B57865669E54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2A92-987E-4667-A650-1D0319A71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89176-BC82-47C7-929E-4CF6457CD008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83FEF-9B26-4E5B-94BF-B7D4DC0E7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46A26-BE42-4C3B-A2AC-C3324788AB5B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06318-2481-4272-9D2F-534B14C97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0A07-5672-423E-B809-BD6E27B6C96D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78541-E015-4217-8266-22FF61863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28C3E-7881-40E1-8994-814FD3497D05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24520-7ADB-4EFF-9307-A4548646F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1AB2E5-97CE-4E17-8711-2BE085C5826A}" type="datetimeFigureOut">
              <a:rPr lang="ru-RU"/>
              <a:pPr>
                <a:defRPr/>
              </a:pPr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F8FEDF-CBBB-4635-A786-6FE3DC2D5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\Desktop\&#1054;&#1058;&#1050;&#1056;&#1067;&#1058;&#1067;&#1049;%20&#1059;&#1056;&#1054;&#1050;%20&#1055;&#1054;%20&#1056;&#1059;&#1057;&#1057;&#1050;&#1054;&#1052;&#1059;%20&#1071;&#1047;&#1067;&#1050;&#1059;\&#1042;&#1072;&#1083;&#1077;&#1088;&#1080;&#1103;%20-%20&#1052;&#1072;&#1083;&#1077;&#1085;&#1100;&#1082;&#1080;&#1081;%20&#1055;&#1088;&#1080;&#1085;&#1094;%20(&#1073;&#1077;&#1079;%20&#1089;&#1083;&#1086;&#1074;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file:///C:\Users\adm\Desktop\&#1054;&#1058;&#1050;&#1056;&#1067;&#1058;&#1067;&#1049;%20&#1059;&#1056;&#1054;&#1050;%20&#1055;&#1054;%20&#1056;&#1059;&#1057;&#1057;&#1050;&#1054;&#1052;&#1059;%20&#1071;&#1047;&#1067;&#1050;&#1059;\&#1041;&#1072;&#1093;%20-%20&#1040;&#1088;&#1080;&#1103;%20&#1080;&#1079;%20&#1086;&#1088;&#1082;&#1077;&#1089;&#1090;&#1088;&#1086;&#1074;&#1086;&#1081;%20&#1089;&#1102;&#1080;&#1090;&#1099;%20&#8470;%203%20-%20&#1088;&#1077;%20&#1084;&#1072;&#1078;&#1086;&#1088;%20-%20BWV%201068.mp3" TargetMode="External"/><Relationship Id="rId7" Type="http://schemas.openxmlformats.org/officeDocument/2006/relationships/image" Target="../media/image14.jpeg"/><Relationship Id="rId12" Type="http://schemas.openxmlformats.org/officeDocument/2006/relationships/image" Target="../media/image22.png"/><Relationship Id="rId2" Type="http://schemas.openxmlformats.org/officeDocument/2006/relationships/audio" Target="file:///C:\Users\adm\Desktop\&#1052;&#1040;&#1052;&#1040;\&#1057;&#1085;&#1077;&#1075;%20&#1086;&#1090;&#1088;&#1099;&#1074;.mp3" TargetMode="External"/><Relationship Id="rId1" Type="http://schemas.openxmlformats.org/officeDocument/2006/relationships/audio" Target="file:///C:\Users\adm\Desktop\&#1052;&#1040;&#1052;&#1040;\&#1054;&#1058;&#1050;&#1056;&#1067;&#1058;&#1067;&#1049;%20&#1059;&#1056;&#1054;&#1050;%20&#1055;&#1054;%20&#1056;&#1059;&#1057;&#1057;&#1050;&#1054;&#1052;&#1059;%20&#1071;&#1047;&#1067;&#1050;&#1059;\&#1057;&#1085;&#1077;&#1075;%20&#1086;&#1090;&#1088;&#1099;&#1074;.mp3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21.gif"/><Relationship Id="rId5" Type="http://schemas.openxmlformats.org/officeDocument/2006/relationships/image" Target="../media/image18.png"/><Relationship Id="rId10" Type="http://schemas.openxmlformats.org/officeDocument/2006/relationships/image" Target="../media/image20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\Desktop\&#1054;&#1058;&#1050;&#1056;&#1067;&#1058;&#1067;&#1049;%20&#1059;&#1056;&#1054;&#1050;%20&#1055;&#1054;%20&#1056;&#1059;&#1057;&#1057;&#1050;&#1054;&#1052;&#1059;%20&#1071;&#1047;&#1067;&#1050;&#1059;\&#1047;&#1080;&#1084;&#1085;&#1103;&#1103;.mp3" TargetMode="Externa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\Desktop\&#1054;&#1058;&#1050;&#1056;&#1067;&#1058;&#1067;&#1049;%20&#1059;&#1056;&#1054;&#1050;%20&#1055;&#1054;%20&#1056;&#1059;&#1057;&#1057;&#1050;&#1054;&#1052;&#1059;%20&#1071;&#1047;&#1067;&#1050;&#1059;\Vremena%20goda%20-%20Dekabr'%20-%20Svyatki.%20lya%20bemol'%20mazhor.mp3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adm\Desktop\Красота зим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179388" y="5657850"/>
            <a:ext cx="7956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Урок по русскому языку </a:t>
            </a:r>
          </a:p>
          <a:p>
            <a:pPr algn="ctr"/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«Школа 2100» 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14313" y="6286500"/>
            <a:ext cx="2857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2013 г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5000625" y="5935663"/>
            <a:ext cx="3929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учитель </a:t>
            </a:r>
          </a:p>
          <a:p>
            <a:pPr algn="r"/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Лукашова О.А.</a:t>
            </a:r>
            <a:r>
              <a:rPr lang="ru-RU" sz="2000">
                <a:latin typeface="Calibri" pitchFamily="34" charset="0"/>
              </a:rPr>
              <a:t>.</a:t>
            </a:r>
          </a:p>
        </p:txBody>
      </p:sp>
      <p:pic>
        <p:nvPicPr>
          <p:cNvPr id="7" name="Валерия - Маленький Принц (без слов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7950" y="1158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C:\Users\Сестрички)))\Desktop\РИСУНКИ\От Барминой Л.Г\Изображение 5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75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ru-RU" sz="6000" smtClean="0">
                <a:solidFill>
                  <a:srgbClr val="FF3399"/>
                </a:solidFill>
              </a:rPr>
              <a:t>Зима - волшебница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143000"/>
            <a:ext cx="8715375" cy="5000625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</a:rPr>
              <a:t>        Над </a:t>
            </a:r>
            <a:r>
              <a:rPr lang="ru-RU" sz="3400" b="1" u="sng" dirty="0" smtClean="0">
                <a:solidFill>
                  <a:schemeClr val="accent1">
                    <a:lumMod val="75000"/>
                  </a:schemeClr>
                </a:solidFill>
              </a:rPr>
              <a:t>л </a:t>
            </a:r>
            <a:r>
              <a:rPr lang="ru-RU" sz="3400" b="1" u="sng" dirty="0" err="1" smtClean="0">
                <a:solidFill>
                  <a:schemeClr val="accent1">
                    <a:lumMod val="75000"/>
                  </a:schemeClr>
                </a:solidFill>
              </a:rPr>
              <a:t>сной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400" b="1" u="sng" dirty="0" err="1" smtClean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34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400" b="1" u="sng" dirty="0" err="1" smtClean="0">
                <a:solidFill>
                  <a:schemeClr val="accent1">
                    <a:lumMod val="75000"/>
                  </a:schemeClr>
                </a:solidFill>
              </a:rPr>
              <a:t>ляной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</a:rPr>
              <a:t>хороводом белых пчёлок покружились </a:t>
            </a:r>
            <a:r>
              <a:rPr lang="ru-RU" sz="3400" b="1" u="sng" dirty="0" err="1" smtClean="0">
                <a:solidFill>
                  <a:schemeClr val="accent1">
                    <a:lumMod val="75000"/>
                  </a:schemeClr>
                </a:solidFill>
              </a:rPr>
              <a:t>сн</a:t>
            </a:r>
            <a:r>
              <a:rPr lang="ru-RU" sz="3400" b="1" u="sng" dirty="0" smtClean="0">
                <a:solidFill>
                  <a:schemeClr val="accent1">
                    <a:lumMod val="75000"/>
                  </a:schemeClr>
                </a:solidFill>
              </a:rPr>
              <a:t> жинки</a:t>
            </a:r>
            <a:r>
              <a:rPr lang="ru-RU" sz="34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3400" b="1" u="sng" dirty="0" smtClean="0">
                <a:solidFill>
                  <a:schemeClr val="accent1">
                    <a:lumMod val="75000"/>
                  </a:schemeClr>
                </a:solidFill>
              </a:rPr>
              <a:t>л </a:t>
            </a:r>
            <a:r>
              <a:rPr lang="ru-RU" sz="3400" b="1" u="sng" dirty="0" err="1" smtClean="0">
                <a:solidFill>
                  <a:schemeClr val="accent1">
                    <a:lumMod val="75000"/>
                  </a:schemeClr>
                </a:solidFill>
              </a:rPr>
              <a:t>гли</a:t>
            </a:r>
            <a:r>
              <a:rPr lang="ru-RU" sz="34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</a:rPr>
              <a:t>на землю серебристым </a:t>
            </a:r>
            <a:r>
              <a:rPr lang="ru-RU" sz="3400" b="1" u="sng" dirty="0" smtClean="0">
                <a:solidFill>
                  <a:schemeClr val="accent1">
                    <a:lumMod val="75000"/>
                  </a:schemeClr>
                </a:solidFill>
              </a:rPr>
              <a:t>к </a:t>
            </a:r>
            <a:r>
              <a:rPr lang="ru-RU" sz="3400" b="1" u="sng" dirty="0" err="1" smtClean="0">
                <a:solidFill>
                  <a:schemeClr val="accent1">
                    <a:lumMod val="75000"/>
                  </a:schemeClr>
                </a:solidFill>
              </a:rPr>
              <a:t>вром</a:t>
            </a:r>
            <a:r>
              <a:rPr lang="ru-RU" sz="3400" b="1" u="sng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400" b="1" u="sng" dirty="0" smtClean="0">
                <a:solidFill>
                  <a:schemeClr val="accent1">
                    <a:lumMod val="75000"/>
                  </a:schemeClr>
                </a:solidFill>
              </a:rPr>
              <a:t>Б рёза 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</a:rPr>
              <a:t>согнулась под тяжестью снега и превратилась в кружевную арку. Лёгкой  </a:t>
            </a:r>
            <a:r>
              <a:rPr lang="ru-RU" sz="3400" b="1" u="sng" dirty="0" err="1" smtClean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ru-RU" sz="3400" b="1" u="sng" dirty="0" smtClean="0">
                <a:solidFill>
                  <a:schemeClr val="accent1">
                    <a:lumMod val="75000"/>
                  </a:schemeClr>
                </a:solidFill>
              </a:rPr>
              <a:t> зной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</a:rPr>
              <a:t> пирамидкой дремлет пышная ёлочка. На </a:t>
            </a:r>
            <a:r>
              <a:rPr lang="ru-RU" sz="3400" b="1" u="sng" dirty="0" err="1" smtClean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ru-RU" sz="34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400" b="1" u="sng" dirty="0" err="1" smtClean="0">
                <a:solidFill>
                  <a:schemeClr val="accent1">
                    <a:lumMod val="75000"/>
                  </a:schemeClr>
                </a:solidFill>
              </a:rPr>
              <a:t>бине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</a:rPr>
              <a:t>вспыхнули ярким огнём гроздья </a:t>
            </a:r>
            <a:r>
              <a:rPr lang="ru-RU" sz="3400" b="1" u="sng" dirty="0" err="1" smtClean="0">
                <a:solidFill>
                  <a:schemeClr val="accent1">
                    <a:lumMod val="75000"/>
                  </a:schemeClr>
                </a:solidFill>
              </a:rPr>
              <a:t>яг</a:t>
            </a:r>
            <a:r>
              <a:rPr lang="ru-RU" sz="3400" b="1" u="sng" dirty="0" smtClean="0">
                <a:solidFill>
                  <a:schemeClr val="accent1">
                    <a:lumMod val="75000"/>
                  </a:schemeClr>
                </a:solidFill>
              </a:rPr>
              <a:t> д.</a:t>
            </a:r>
            <a:r>
              <a:rPr lang="ru-RU" sz="34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</a:rPr>
              <a:t>Если прислушаться, то услышишь хрустальный перезвон сосулек. Как же красиво </a:t>
            </a:r>
            <a:r>
              <a:rPr lang="ru-RU" sz="3400" b="1" u="sng" dirty="0" err="1" smtClean="0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ru-RU" sz="3400" b="1" u="sng" dirty="0" smtClean="0">
                <a:solidFill>
                  <a:schemeClr val="accent1">
                    <a:lumMod val="75000"/>
                  </a:schemeClr>
                </a:solidFill>
              </a:rPr>
              <a:t> мой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ru-RU" sz="3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adm\Pictures\5bbcd2b56900.jpg"/>
          <p:cNvPicPr>
            <a:picLocks noChangeAspect="1" noChangeArrowheads="1"/>
          </p:cNvPicPr>
          <p:nvPr/>
        </p:nvPicPr>
        <p:blipFill>
          <a:blip r:embed="rId2"/>
          <a:srcRect b="12000"/>
          <a:stretch>
            <a:fillRect/>
          </a:stretch>
        </p:blipFill>
        <p:spPr bwMode="auto">
          <a:xfrm>
            <a:off x="0" y="-285750"/>
            <a:ext cx="9144000" cy="750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Сестрички)))\Desktop\СНЕЖИНКИ\db06b8098dc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642938"/>
            <a:ext cx="4214813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Сестрички)))\Desktop\СНЕЖИНКИ\1-we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633788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Users\Сестрички)))\Desktop\СНЕЖИНКИ\1-we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429000"/>
            <a:ext cx="3633788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488" y="2285992"/>
            <a:ext cx="6523068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cap="all" dirty="0">
                <a:ln w="0"/>
                <a:solidFill>
                  <a:srgbClr val="FE00FE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январь</a:t>
            </a:r>
            <a:endParaRPr lang="ru-RU" sz="12000" b="1" cap="all" dirty="0">
              <a:ln w="0"/>
              <a:solidFill>
                <a:srgbClr val="FE00FE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85728"/>
            <a:ext cx="7373813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Декабрь</a:t>
            </a:r>
            <a:endParaRPr lang="ru-RU" sz="120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4214818"/>
            <a:ext cx="7325532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cap="all" dirty="0">
                <a:ln w="0"/>
                <a:solidFill>
                  <a:srgbClr val="FF9B09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февраль</a:t>
            </a:r>
            <a:endParaRPr lang="ru-RU" sz="12000" b="1" cap="all" dirty="0">
              <a:ln w="0"/>
              <a:solidFill>
                <a:srgbClr val="FF9B09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Сестрички)))\Desktop\РИСУНКИ\От Барминой Л.Г\Изображение 5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8" y="0"/>
            <a:ext cx="9286876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-4264"/>
            <a:ext cx="8858312" cy="66479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solidFill>
                  <a:srgbClr val="FE00FE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Д</a:t>
            </a:r>
            <a:r>
              <a:rPr lang="ru-RU" sz="5400" b="1" u="sng" cap="all" dirty="0">
                <a:ln w="0"/>
                <a:solidFill>
                  <a:srgbClr val="FE00FE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е</a:t>
            </a:r>
            <a:r>
              <a:rPr lang="ru-RU" sz="5400" b="1" cap="all" dirty="0">
                <a:ln w="0"/>
                <a:solidFill>
                  <a:srgbClr val="FE00FE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кабрь</a:t>
            </a:r>
            <a:r>
              <a:rPr lang="ru-RU" sz="4000" b="1" cap="all" dirty="0">
                <a:ln w="0"/>
                <a:solidFill>
                  <a:srgbClr val="2315AB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–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315AB"/>
                </a:solidFill>
                <a:latin typeface="+mn-lt"/>
                <a:cs typeface="+mn-cs"/>
              </a:rPr>
              <a:t>«</a:t>
            </a:r>
            <a:r>
              <a:rPr lang="ru-RU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315AB"/>
                </a:solidFill>
                <a:latin typeface="+mn-lt"/>
                <a:cs typeface="+mn-cs"/>
              </a:rPr>
              <a:t>ветрозим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315AB"/>
                </a:solidFill>
                <a:latin typeface="+mn-lt"/>
                <a:cs typeface="+mn-cs"/>
              </a:rPr>
              <a:t>»,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315AB"/>
                </a:solidFill>
                <a:latin typeface="+mn-lt"/>
                <a:cs typeface="+mn-cs"/>
              </a:rPr>
              <a:t>полночь года, месяц долгих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315AB"/>
                </a:solidFill>
                <a:latin typeface="+mn-lt"/>
                <a:cs typeface="+mn-cs"/>
              </a:rPr>
              <a:t>ночей. Он год кончает, зиму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315AB"/>
                </a:solidFill>
                <a:latin typeface="+mn-lt"/>
                <a:cs typeface="+mn-cs"/>
              </a:rPr>
              <a:t>начинает.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E00FE"/>
                </a:solidFill>
                <a:latin typeface="+mn-lt"/>
                <a:cs typeface="+mn-cs"/>
              </a:rPr>
              <a:t>Я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E00FE"/>
                </a:solidFill>
                <a:latin typeface="+mn-lt"/>
                <a:cs typeface="+mn-cs"/>
              </a:rPr>
              <a:t>НВАРЬ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315AB"/>
                </a:solidFill>
                <a:latin typeface="+mn-lt"/>
                <a:cs typeface="+mn-cs"/>
              </a:rPr>
              <a:t> – «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315AB"/>
                </a:solidFill>
                <a:latin typeface="+mn-lt"/>
                <a:cs typeface="+mn-cs"/>
              </a:rPr>
              <a:t>зимы государь», середина зимы, месяц ярких звёзд.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E00FE"/>
                </a:solidFill>
                <a:latin typeface="+mn-lt"/>
                <a:cs typeface="+mn-cs"/>
              </a:rPr>
              <a:t>Ф</a:t>
            </a:r>
            <a:r>
              <a:rPr lang="ru-RU" sz="5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E00FE"/>
                </a:solidFill>
                <a:latin typeface="+mn-lt"/>
                <a:cs typeface="+mn-cs"/>
              </a:rPr>
              <a:t>Е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E00FE"/>
                </a:solidFill>
                <a:latin typeface="+mn-lt"/>
                <a:cs typeface="+mn-cs"/>
              </a:rPr>
              <a:t>ВРАЛЬ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315AB"/>
                </a:solidFill>
                <a:latin typeface="+mn-lt"/>
                <a:cs typeface="+mn-cs"/>
              </a:rPr>
              <a:t>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315AB"/>
                </a:solidFill>
                <a:latin typeface="+mn-lt"/>
                <a:cs typeface="+mn-cs"/>
              </a:rPr>
              <a:t>– «</a:t>
            </a:r>
            <a:r>
              <a:rPr lang="ru-RU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315AB"/>
                </a:solidFill>
                <a:latin typeface="+mn-lt"/>
                <a:cs typeface="+mn-cs"/>
              </a:rPr>
              <a:t>ветродуй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315AB"/>
                </a:solidFill>
                <a:latin typeface="+mn-lt"/>
                <a:cs typeface="+mn-cs"/>
              </a:rPr>
              <a:t>» и «</a:t>
            </a:r>
            <a:r>
              <a:rPr lang="ru-RU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315AB"/>
                </a:solidFill>
                <a:latin typeface="+mn-lt"/>
                <a:cs typeface="+mn-cs"/>
              </a:rPr>
              <a:t>лютень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315AB"/>
                </a:solidFill>
                <a:latin typeface="+mn-lt"/>
                <a:cs typeface="+mn-cs"/>
              </a:rPr>
              <a:t>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нег отры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нег отрыв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" descr="C:\Users\adm\Pictures\5bbcd2b56900.jpg"/>
          <p:cNvPicPr>
            <a:picLocks noChangeAspect="1" noChangeArrowheads="1"/>
          </p:cNvPicPr>
          <p:nvPr/>
        </p:nvPicPr>
        <p:blipFill>
          <a:blip r:embed="rId7"/>
          <a:srcRect b="12000"/>
          <a:stretch>
            <a:fillRect/>
          </a:stretch>
        </p:blipFill>
        <p:spPr bwMode="auto">
          <a:xfrm>
            <a:off x="0" y="-285750"/>
            <a:ext cx="9144000" cy="750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C:\Users\adm\Pictures\44397489_b709_11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571500"/>
            <a:ext cx="868045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 descr="C:\Users\adm\Pictures\photo406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85875" y="500063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3" descr="C:\Users\adm\Pictures\photo406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00" y="1785938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5" descr="C:\Users\adm\Pictures\photo409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50" y="1143000"/>
            <a:ext cx="557213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6" descr="C:\Users\adm\Pictures\photo409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25788" y="812800"/>
            <a:ext cx="557212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7" descr="C:\Users\adm\Pictures\photo409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86688" y="2714625"/>
            <a:ext cx="4857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8" descr="C:\Users\adm\Pictures\photo412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14563" y="1428750"/>
            <a:ext cx="557212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9" descr="C:\Users\adm\Pictures\photo412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3438" y="1285875"/>
            <a:ext cx="557212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0" descr="C:\Users\adm\Pictures\photo412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8125" y="785813"/>
            <a:ext cx="4857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Бах - Ария из оркестровой сюиты № 3 - ре мажор - BWV 1068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63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showWhenStopped="0">
                <p:cTn id="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adm\Pictures\9a544a0912ca_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4787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2875" y="-142875"/>
            <a:ext cx="897096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9600" b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 – </a:t>
            </a:r>
            <a:r>
              <a:rPr lang="ru-RU" sz="9600" b="1">
                <a:solidFill>
                  <a:srgbClr val="FE00F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9600" b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а – </a:t>
            </a:r>
            <a:r>
              <a:rPr lang="ru-RU" sz="9600" b="1">
                <a:solidFill>
                  <a:srgbClr val="FE00F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9600" b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е – </a:t>
            </a:r>
            <a:r>
              <a:rPr lang="ru-RU" sz="9600" b="1">
                <a:solidFill>
                  <a:srgbClr val="FE00F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9600" b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9600" b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и- </a:t>
            </a:r>
            <a:r>
              <a:rPr lang="ru-RU" sz="9600" b="1">
                <a:solidFill>
                  <a:srgbClr val="FE00F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ru-RU" sz="9600" b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я – </a:t>
            </a:r>
            <a:r>
              <a:rPr lang="ru-RU" sz="9600" b="1">
                <a:solidFill>
                  <a:srgbClr val="FE00F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5</a:t>
            </a:r>
            <a:r>
              <a:rPr lang="ru-RU" sz="9600" b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9600" b="1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41338" y="4600575"/>
            <a:ext cx="78168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5000" b="1">
                <a:solidFill>
                  <a:srgbClr val="FF9B0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Ответ: 21</a:t>
            </a:r>
            <a:endParaRPr lang="ru-RU" sz="15000" b="1">
              <a:solidFill>
                <a:srgbClr val="FF9B09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Зимня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95263" y="2930525"/>
            <a:ext cx="88058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9600">
                <a:latin typeface="Calibri" pitchFamily="34" charset="0"/>
              </a:rPr>
              <a:t> </a:t>
            </a:r>
            <a:r>
              <a:rPr lang="ru-RU" sz="8000">
                <a:latin typeface="Calibri" pitchFamily="34" charset="0"/>
              </a:rPr>
              <a:t>3+4+3+1+3+3+3+1= </a:t>
            </a:r>
            <a:endParaRPr lang="ru-RU" sz="8000" b="1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27" grpId="0"/>
      <p:bldP spid="1028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adm\Desktop\Лукашова О.А\photo1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adm\Pictures\0_27f9e_c0bbf55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adm\Desktop\Александра Титова, 2-А клас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47529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5003800" y="2209800"/>
            <a:ext cx="41402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0070C0"/>
                </a:solidFill>
                <a:latin typeface="Calibri" pitchFamily="34" charset="0"/>
              </a:rPr>
              <a:t>Александра Титова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Сестрички)))\Desktop\СНЕЖИНКИ\Nature_Seasons_Winter_Forest_006404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Users\adm\Desktop\МАМА\РИСУНКИ\От Барминой Л.Г\Изображение 0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adm\Desktop\МАМА\РИСУНКИ\От Барминой Л.Г\Изображение 534.jpg"/>
          <p:cNvPicPr>
            <a:picLocks noChangeAspect="1" noChangeArrowheads="1"/>
          </p:cNvPicPr>
          <p:nvPr/>
        </p:nvPicPr>
        <p:blipFill>
          <a:blip r:embed="rId2"/>
          <a:srcRect t="12891" b="128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57290" y="1142984"/>
            <a:ext cx="7178375" cy="45243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latin typeface="+mn-lt"/>
                <a:cs typeface="+mn-cs"/>
              </a:rPr>
              <a:t>н</a:t>
            </a:r>
            <a:r>
              <a:rPr lang="ru-RU" sz="96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latin typeface="+mn-lt"/>
                <a:cs typeface="+mn-cs"/>
              </a:rPr>
              <a:t>ас, всё, у,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latin typeface="+mn-lt"/>
                <a:cs typeface="+mn-cs"/>
              </a:rPr>
              <a:t>с</a:t>
            </a:r>
            <a:r>
              <a:rPr lang="ru-RU" sz="96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latin typeface="+mn-lt"/>
                <a:cs typeface="+mn-cs"/>
              </a:rPr>
              <a:t>егодня,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latin typeface="+mn-lt"/>
                <a:cs typeface="+mn-cs"/>
              </a:rPr>
              <a:t>получится! </a:t>
            </a:r>
            <a:endParaRPr lang="ru-RU" sz="96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C:\Users\adm\Pictures\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Сестрички)))\Desktop\РИСУНКИ\От Барминой Л.Г\Изображение 5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350" y="1525151"/>
            <a:ext cx="9492343" cy="47089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99"/>
                </a:solidFill>
                <a:latin typeface="+mn-lt"/>
                <a:cs typeface="+mn-cs"/>
              </a:rPr>
              <a:t>ЗАРИСОВКА</a:t>
            </a: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– это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словесная картина,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описание кого-либо,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чего-либо, отражающее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авторское восприятие. 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pic>
        <p:nvPicPr>
          <p:cNvPr id="35843" name="Picture 2" descr="BOYW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236538"/>
            <a:ext cx="1785937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C:\Users\adm\Desktop\МАМА\РИСУНКИ\От Барминой Л.Г\Изображение 5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-24"/>
            <a:ext cx="8858280" cy="70173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+mn-lt"/>
                <a:cs typeface="+mn-cs"/>
              </a:rPr>
              <a:t>План</a:t>
            </a: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E00FE"/>
                </a:solidFill>
                <a:latin typeface="+mn-lt"/>
                <a:cs typeface="+mn-cs"/>
              </a:rPr>
              <a:t>Смотрю и наблюдаю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+mn-lt"/>
                <a:cs typeface="+mn-cs"/>
              </a:rPr>
              <a:t>(цвет, предметы, движения,</a:t>
            </a: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+mn-lt"/>
                <a:cs typeface="+mn-cs"/>
              </a:rPr>
              <a:t> изменения)</a:t>
            </a: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E00FE"/>
                </a:solidFill>
                <a:latin typeface="+mn-lt"/>
                <a:cs typeface="+mn-cs"/>
              </a:rPr>
              <a:t>Чувствую </a:t>
            </a: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+mn-lt"/>
                <a:cs typeface="+mn-cs"/>
              </a:rPr>
              <a:t>(ощущения, настроение)</a:t>
            </a: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E00FE"/>
                </a:solidFill>
                <a:latin typeface="+mn-lt"/>
                <a:cs typeface="+mn-cs"/>
              </a:rPr>
              <a:t>Придумываю заголовок</a:t>
            </a:r>
          </a:p>
          <a:p>
            <a:pPr marL="914400" indent="-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E00FE"/>
                </a:solidFill>
                <a:latin typeface="+mn-lt"/>
                <a:cs typeface="+mn-cs"/>
              </a:rPr>
              <a:t>4.    Записываю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C:\Users\adm\Pictures\ЗИМА\0908769e38216817adba7cd496e97d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13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6" descr="C:\Users\adm\Pictures\СНЕЖИНКИ\photo40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42862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7" descr="C:\Users\adm\Pictures\СНЕЖИНКИ\photo40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57162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8" descr="C:\Users\adm\Pictures\СНЕЖИНКИ\photo40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9" descr="C:\Users\adm\Pictures\СНЕЖИНКИ\photo40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30718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0" descr="C:\Users\adm\Pictures\СНЕЖИНКИ\photo40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185737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1" descr="C:\Users\adm\Pictures\СНЕЖИНКИ\photo40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3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12" descr="C:\Users\adm\Pictures\СНЕЖИНКИ\photo40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121443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13" descr="C:\Users\adm\Pictures\СНЕЖИНКИ\photo40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14" descr="C:\Users\adm\Pictures\СНЕЖИНКИ\photo40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178593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15" descr="C:\Users\adm\Pictures\СНЕЖИНКИ\photo40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3929063"/>
            <a:ext cx="6429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16" descr="C:\Users\adm\Pictures\СНЕЖИНКИ\photo40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56435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Picture 17" descr="C:\Users\adm\Pictures\СНЕЖИНКИ\photo40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271462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Picture 18" descr="C:\Users\adm\Pictures\СНЕЖИНКИ\photo40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9625" y="521493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3" name="Picture 19" descr="C:\Users\adm\Pictures\СНЕЖИНКИ\photo40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50720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Users\adm\Desktop\РИСУНКИ\От Барминой Л.Г\Изображение 5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-428660" y="213439"/>
            <a:ext cx="10072758" cy="60016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99"/>
                </a:solidFill>
                <a:latin typeface="+mn-lt"/>
                <a:cs typeface="+mn-cs"/>
              </a:rPr>
              <a:t>Снег: </a:t>
            </a:r>
            <a:r>
              <a:rPr lang="ru-RU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бл_стит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, сверкает,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сияет, </a:t>
            </a:r>
            <a:r>
              <a:rPr lang="ru-RU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осл_пляет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99"/>
                </a:solidFill>
                <a:latin typeface="+mn-lt"/>
                <a:cs typeface="+mn-cs"/>
              </a:rPr>
              <a:t>Снежинки: 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мелькают,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л_тают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, кружатся.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99"/>
                </a:solidFill>
                <a:latin typeface="+mn-lt"/>
                <a:cs typeface="+mn-cs"/>
              </a:rPr>
              <a:t>Деревья: 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шумят, </a:t>
            </a:r>
            <a:r>
              <a:rPr lang="ru-RU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п_ют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гудят, звенят.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99"/>
                </a:solidFill>
                <a:latin typeface="+mn-lt"/>
                <a:cs typeface="+mn-cs"/>
              </a:rPr>
              <a:t>         Сердце: 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любуется, радуется, ликует, замирает, </a:t>
            </a:r>
            <a:r>
              <a:rPr lang="ru-RU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уд_вляется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95547" y="-24"/>
            <a:ext cx="809838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           </a:t>
            </a:r>
            <a:r>
              <a:rPr lang="ru-RU" sz="6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е</a:t>
            </a:r>
            <a:endParaRPr lang="ru-RU" sz="6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770263"/>
            <a:ext cx="628698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  </a:t>
            </a:r>
            <a:r>
              <a:rPr lang="ru-RU" sz="6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е</a:t>
            </a:r>
            <a:endParaRPr lang="ru-RU" sz="6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67903" y="2214554"/>
            <a:ext cx="1236237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                              </a:t>
            </a:r>
            <a:r>
              <a:rPr lang="ru-RU" sz="6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е</a:t>
            </a:r>
            <a:endParaRPr lang="ru-RU" sz="6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00192" y="2928934"/>
            <a:ext cx="63510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о</a:t>
            </a:r>
            <a:endParaRPr lang="ru-RU" sz="6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68144" y="5157192"/>
            <a:ext cx="708848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  </a:t>
            </a:r>
            <a:r>
              <a:rPr lang="ru-RU" sz="6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и</a:t>
            </a:r>
            <a:endParaRPr lang="ru-RU" sz="6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1"/>
      <p:bldP spid="9" grpId="1"/>
      <p:bldP spid="10" grpId="1"/>
      <p:bldP spid="11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7" descr="C:\Users\adm\Pictures\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5" descr="C:\Users\adm\Pictures\photo4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928688"/>
            <a:ext cx="242888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5" descr="C:\Users\adm\Pictures\photo41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1928813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 descr="C:\Users\adm\Pictures\photo41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50" y="714375"/>
            <a:ext cx="1714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C:\Users\adm\Pictures\photo4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357188"/>
            <a:ext cx="242888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Users\adm\Pictures\photo4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785813"/>
            <a:ext cx="242887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5" descr="C:\Users\adm\Pictures\photo41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2500313"/>
            <a:ext cx="385763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5" descr="C:\Users\adm\Pictures\photo4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2214563"/>
            <a:ext cx="242888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6" descr="C:\Users\adm\Pictures\photo41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88" y="285750"/>
            <a:ext cx="2032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C:\Users\adm\Pictures\photo41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8" y="428625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5" descr="C:\Users\adm\Pictures\photo4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357188"/>
            <a:ext cx="242888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5" descr="C:\Users\adm\Pictures\photo4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785813"/>
            <a:ext cx="242887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5" descr="C:\Users\adm\Pictures\photo4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428625"/>
            <a:ext cx="24288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Picture 5" descr="C:\Users\adm\Pictures\photo4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1000125"/>
            <a:ext cx="242887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1" name="Picture 5" descr="C:\Users\adm\Pictures\photo4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1071563"/>
            <a:ext cx="242888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2" name="Picture 5" descr="C:\Users\adm\Pictures\photo4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63" y="357188"/>
            <a:ext cx="242887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3" name="Picture 5" descr="C:\Users\adm\Pictures\photo4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428625"/>
            <a:ext cx="242887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C:\Users\adm\Pictures\photo4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63" y="1428750"/>
            <a:ext cx="242887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5" name="Picture 5" descr="C:\Users\adm\Pictures\photo4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43938" y="285750"/>
            <a:ext cx="242887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6" name="Picture 5" descr="C:\Users\adm\Pictures\photo4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428625"/>
            <a:ext cx="24288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 descr="C:\Users\adm\Pictures\photo4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1500188"/>
            <a:ext cx="242888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8" name="Picture 5" descr="C:\Users\adm\Pictures\photo4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785813"/>
            <a:ext cx="242888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9" name="Picture 5" descr="C:\Users\adm\Pictures\photo4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0" y="5143500"/>
            <a:ext cx="24288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0" name="Picture 5" descr="C:\Users\adm\Pictures\photo4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5072063"/>
            <a:ext cx="242887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1" name="Picture 5" descr="C:\Users\adm\Pictures\photo4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3857625"/>
            <a:ext cx="242887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2" name="Picture 5" descr="C:\Users\adm\Pictures\photo4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4572000"/>
            <a:ext cx="24288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3" name="Picture 5" descr="C:\Users\adm\Pictures\photo4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6000750"/>
            <a:ext cx="242887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4" name="Picture 5" descr="C:\Users\adm\Pictures\photo4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5643563"/>
            <a:ext cx="242887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5" name="Picture 5" descr="C:\Users\adm\Pictures\photo4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5214938"/>
            <a:ext cx="242887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6" name="Picture 5" descr="C:\Users\adm\Pictures\photo4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5929313"/>
            <a:ext cx="242888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7" name="Picture 5" descr="C:\Users\adm\Pictures\photo4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6357938"/>
            <a:ext cx="242887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8" name="Picture 5" descr="C:\Users\adm\Pictures\photo4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6072188"/>
            <a:ext cx="242888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9" name="Picture 5" descr="C:\Users\adm\Pictures\photo4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786313"/>
            <a:ext cx="242888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70" name="Picture 5" descr="C:\Users\adm\Pictures\photo4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4857750"/>
            <a:ext cx="242887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71" name="Picture 5" descr="C:\Users\adm\Pictures\photo4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4143375"/>
            <a:ext cx="24288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72" name="Picture 5" descr="C:\Users\adm\Pictures\photo4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8188" y="4857750"/>
            <a:ext cx="242887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73" name="Picture 5" descr="C:\Users\adm\Pictures\photo4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8188" y="5857875"/>
            <a:ext cx="242887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5" descr="C:\Users\adm\Pictures\photo4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500063"/>
            <a:ext cx="242888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75" name="Picture 5" descr="C:\Users\adm\Pictures\photo4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188" y="6072188"/>
            <a:ext cx="242887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76" name="Picture 5" descr="C:\Users\adm\Pictures\photo4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6615113"/>
            <a:ext cx="242887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77" name="Picture 5" descr="C:\Users\adm\Pictures\photo4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13" y="5072063"/>
            <a:ext cx="242887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Vremena goda - Dekabr' - Svyatki. lya bemol' mazho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03993 0.08936 C -0.04896 0.10811 -0.05399 0.13611 -0.05399 0.16528 C -0.05399 0.19861 -0.04896 0.22524 -0.03993 0.24399 L 0 0.33334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82 -0.13218 L 0.12882 0.201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08 -0.08542 L -0.08108 0.2479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11 0.0419 L -0.16111 0.375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C:\Users\adm\Desktop\МАМА\РИСУНКИ\От Барминой Л.Г\Изображение 5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688" y="1142984"/>
            <a:ext cx="8858312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315AB"/>
                </a:solidFill>
                <a:latin typeface="+mn-lt"/>
                <a:cs typeface="+mn-cs"/>
              </a:rPr>
              <a:t>Было трудно…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2315AB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315AB"/>
                </a:solidFill>
                <a:latin typeface="+mn-lt"/>
                <a:cs typeface="+mn-cs"/>
              </a:rPr>
              <a:t>Было интересно…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2315AB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315AB"/>
                </a:solidFill>
                <a:latin typeface="+mn-lt"/>
                <a:cs typeface="+mn-cs"/>
              </a:rPr>
              <a:t>Мои ощущения…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2315AB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C:\Users\Сестрички)))\Desktop\РИСУНКИ\От Барминой Л.Г\Изображение 5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39653" y="1484784"/>
            <a:ext cx="7376763" cy="34778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Спасибо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За  урок!</a:t>
            </a:r>
            <a:endParaRPr lang="ru-RU" sz="1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C:\Users\Сестрички)))\Desktop\РИСУНКИ\От Барминой Л.Г\Изображение 5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3" descr="j0232599"/>
          <p:cNvPicPr>
            <a:picLocks noChangeAspect="1" noChangeArrowheads="1"/>
          </p:cNvPicPr>
          <p:nvPr/>
        </p:nvPicPr>
        <p:blipFill>
          <a:blip r:embed="rId3">
            <a:lum contrast="-22000"/>
          </a:blip>
          <a:srcRect/>
          <a:stretch>
            <a:fillRect/>
          </a:stretch>
        </p:blipFill>
        <p:spPr bwMode="auto">
          <a:xfrm>
            <a:off x="2928938" y="3357563"/>
            <a:ext cx="24463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1406" y="571480"/>
            <a:ext cx="9030101" cy="36933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Сегодня у нас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всё получится!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adm\Pictures\ЗИМА\0908769e38216817adba7cd496e97d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13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6" descr="C:\Users\adm\Pictures\СНЕЖИНКИ\photo40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42862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7" descr="C:\Users\adm\Pictures\СНЕЖИНКИ\photo40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57162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" descr="C:\Users\adm\Pictures\СНЕЖИНКИ\photo40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9" descr="C:\Users\adm\Pictures\СНЕЖИНКИ\photo40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30718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0" descr="C:\Users\adm\Pictures\СНЕЖИНКИ\photo40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185737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1" descr="C:\Users\adm\Pictures\СНЕЖИНКИ\photo40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3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2" descr="C:\Users\adm\Pictures\СНЕЖИНКИ\photo40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121443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3" descr="C:\Users\adm\Pictures\СНЕЖИНКИ\photo40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4" descr="C:\Users\adm\Pictures\СНЕЖИНКИ\photo40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178593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5" descr="C:\Users\adm\Pictures\СНЕЖИНКИ\photo40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3929063"/>
            <a:ext cx="6429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6" descr="C:\Users\adm\Pictures\СНЕЖИНКИ\photo40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56435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7" descr="C:\Users\adm\Pictures\СНЕЖИНКИ\photo40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271462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18" descr="C:\Users\adm\Pictures\СНЕЖИНКИ\photo40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9625" y="521493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9" descr="C:\Users\adm\Pictures\СНЕЖИНКИ\photo40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50720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C:\Users\Сестрички)))\Desktop\РИСУНКИ\От Барминой Л.Г\Изображение 5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75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ru-RU" sz="6000" smtClean="0">
                <a:solidFill>
                  <a:srgbClr val="FF3399"/>
                </a:solidFill>
              </a:rPr>
              <a:t>Зима - волшебница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143000"/>
            <a:ext cx="8715375" cy="5000625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</a:rPr>
              <a:t>        Над </a:t>
            </a:r>
            <a:r>
              <a:rPr lang="ru-RU" sz="3400" b="1" u="sng" dirty="0" smtClean="0">
                <a:solidFill>
                  <a:schemeClr val="accent1">
                    <a:lumMod val="75000"/>
                  </a:schemeClr>
                </a:solidFill>
              </a:rPr>
              <a:t>лесной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400" b="1" u="sng" dirty="0" smtClean="0">
                <a:solidFill>
                  <a:schemeClr val="accent1">
                    <a:lumMod val="75000"/>
                  </a:schemeClr>
                </a:solidFill>
              </a:rPr>
              <a:t>поляной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</a:rPr>
              <a:t>хороводом белых пчёлок покружились </a:t>
            </a:r>
            <a:r>
              <a:rPr lang="ru-RU" sz="3400" b="1" u="sng" dirty="0" smtClean="0">
                <a:solidFill>
                  <a:schemeClr val="accent1">
                    <a:lumMod val="75000"/>
                  </a:schemeClr>
                </a:solidFill>
              </a:rPr>
              <a:t>снежинки</a:t>
            </a:r>
            <a:r>
              <a:rPr lang="ru-RU" sz="34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3400" b="1" u="sng" dirty="0" smtClean="0">
                <a:solidFill>
                  <a:schemeClr val="accent1">
                    <a:lumMod val="75000"/>
                  </a:schemeClr>
                </a:solidFill>
              </a:rPr>
              <a:t>легли</a:t>
            </a:r>
            <a:r>
              <a:rPr lang="ru-RU" sz="34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</a:rPr>
              <a:t>на землю серебристым </a:t>
            </a:r>
            <a:r>
              <a:rPr lang="ru-RU" sz="3400" b="1" u="sng" dirty="0" smtClean="0">
                <a:solidFill>
                  <a:schemeClr val="accent1">
                    <a:lumMod val="75000"/>
                  </a:schemeClr>
                </a:solidFill>
              </a:rPr>
              <a:t>ковром.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400" b="1" u="sng" dirty="0" smtClean="0">
                <a:solidFill>
                  <a:schemeClr val="accent1">
                    <a:lumMod val="75000"/>
                  </a:schemeClr>
                </a:solidFill>
              </a:rPr>
              <a:t>Берёза 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</a:rPr>
              <a:t>согнулась под тяжестью снега и превратилась в кружевную арку. Лёгкой </a:t>
            </a:r>
            <a:r>
              <a:rPr lang="ru-RU" sz="3400" b="1" u="sng" dirty="0" smtClean="0">
                <a:solidFill>
                  <a:schemeClr val="accent1">
                    <a:lumMod val="75000"/>
                  </a:schemeClr>
                </a:solidFill>
              </a:rPr>
              <a:t>резной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</a:rPr>
              <a:t> пирамидкой дремлет пышная ёлочка. На </a:t>
            </a:r>
            <a:r>
              <a:rPr lang="ru-RU" sz="3400" b="1" u="sng" dirty="0" smtClean="0">
                <a:solidFill>
                  <a:schemeClr val="accent1">
                    <a:lumMod val="75000"/>
                  </a:schemeClr>
                </a:solidFill>
              </a:rPr>
              <a:t>рябине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</a:rPr>
              <a:t>вспыхнули ярким огнём гроздья </a:t>
            </a:r>
            <a:r>
              <a:rPr lang="ru-RU" sz="3400" b="1" u="sng" dirty="0" smtClean="0">
                <a:solidFill>
                  <a:schemeClr val="accent1">
                    <a:lumMod val="75000"/>
                  </a:schemeClr>
                </a:solidFill>
              </a:rPr>
              <a:t>ягод.</a:t>
            </a:r>
            <a:r>
              <a:rPr lang="ru-RU" sz="34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</a:rPr>
              <a:t>Если прислушаться, то услышишь хрустальный перезвон сосулек. Как же красиво </a:t>
            </a:r>
            <a:r>
              <a:rPr lang="ru-RU" sz="3400" b="1" u="sng" dirty="0" smtClean="0">
                <a:solidFill>
                  <a:schemeClr val="accent1">
                    <a:lumMod val="75000"/>
                  </a:schemeClr>
                </a:solidFill>
              </a:rPr>
              <a:t>зимой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ru-RU" sz="3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adm\Pictures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solidFill>
                  <a:srgbClr val="FE00F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Тема урока:</a:t>
            </a:r>
            <a:endParaRPr lang="ru-RU" sz="5400" b="1" dirty="0">
              <a:ln w="11430"/>
              <a:solidFill>
                <a:srgbClr val="FE00F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8" y="1862161"/>
            <a:ext cx="8358214" cy="535531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50800">
                  <a:solidFill>
                    <a:schemeClr val="bg1"/>
                  </a:solidFill>
                </a:ln>
                <a:solidFill>
                  <a:srgbClr val="FFFF00"/>
                </a:solidFill>
                <a:latin typeface="Franklin Gothic Medium" pitchFamily="34" charset="0"/>
                <a:cs typeface="+mn-cs"/>
              </a:rPr>
              <a:t>«Проверяемая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50800">
                  <a:solidFill>
                    <a:schemeClr val="bg1"/>
                  </a:solidFill>
                </a:ln>
                <a:solidFill>
                  <a:srgbClr val="FFFF00"/>
                </a:solidFill>
                <a:latin typeface="Franklin Gothic Medium" pitchFamily="34" charset="0"/>
                <a:cs typeface="+mn-cs"/>
              </a:rPr>
              <a:t>н</a:t>
            </a:r>
            <a:r>
              <a:rPr lang="ru-RU" sz="7200" b="1" dirty="0">
                <a:ln w="50800">
                  <a:solidFill>
                    <a:schemeClr val="bg1"/>
                  </a:solidFill>
                </a:ln>
                <a:solidFill>
                  <a:srgbClr val="FFFF00"/>
                </a:solidFill>
                <a:latin typeface="Franklin Gothic Medium" pitchFamily="34" charset="0"/>
                <a:cs typeface="+mn-cs"/>
              </a:rPr>
              <a:t>епроверяемая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50800">
                  <a:solidFill>
                    <a:schemeClr val="bg1"/>
                  </a:solidFill>
                </a:ln>
                <a:solidFill>
                  <a:srgbClr val="FFFF00"/>
                </a:solidFill>
                <a:latin typeface="Franklin Gothic Medium" pitchFamily="34" charset="0"/>
                <a:cs typeface="+mn-cs"/>
              </a:rPr>
              <a:t>безударная гласная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50800">
                  <a:solidFill>
                    <a:schemeClr val="bg1"/>
                  </a:solidFill>
                </a:ln>
                <a:solidFill>
                  <a:srgbClr val="FFFF00"/>
                </a:solidFill>
                <a:latin typeface="Franklin Gothic Medium" pitchFamily="34" charset="0"/>
                <a:cs typeface="+mn-cs"/>
              </a:rPr>
              <a:t>в корне слова»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adm\Desktop\МАМА\РИСУНКИ\От Барминой Л.Г\Изображение 5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728473"/>
            <a:ext cx="7980518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п</a:t>
            </a:r>
            <a:r>
              <a:rPr lang="ru-RU" sz="7200" b="1" u="sng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о</a:t>
            </a:r>
            <a:r>
              <a:rPr lang="ru-RU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кружились</a:t>
            </a:r>
            <a:endParaRPr lang="ru-RU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657299"/>
            <a:ext cx="4127092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ёл</a:t>
            </a:r>
            <a:r>
              <a:rPr lang="ru-RU" sz="7200" b="1" u="sng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о</a:t>
            </a:r>
            <a:r>
              <a:rPr lang="ru-RU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чка</a:t>
            </a:r>
            <a:endParaRPr lang="ru-RU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4586125"/>
            <a:ext cx="447269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зимн</a:t>
            </a:r>
            <a:r>
              <a:rPr lang="ru-RU" sz="7200" b="1" u="sng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и</a:t>
            </a:r>
            <a:r>
              <a:rPr lang="ru-RU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е</a:t>
            </a:r>
            <a:endParaRPr lang="ru-RU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1198563" y="714375"/>
            <a:ext cx="1501775" cy="214313"/>
            <a:chOff x="642910" y="714356"/>
            <a:chExt cx="1501786" cy="214314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642910" y="714356"/>
              <a:ext cx="1500198" cy="1588"/>
            </a:xfrm>
            <a:prstGeom prst="line">
              <a:avLst/>
            </a:prstGeom>
            <a:ln w="1016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2036744" y="820719"/>
              <a:ext cx="214314" cy="1588"/>
            </a:xfrm>
            <a:prstGeom prst="line">
              <a:avLst/>
            </a:prstGeom>
            <a:ln w="1016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>
            <a:grpSpLocks/>
          </p:cNvGrpSpPr>
          <p:nvPr/>
        </p:nvGrpSpPr>
        <p:grpSpPr bwMode="auto">
          <a:xfrm>
            <a:off x="2214563" y="2357438"/>
            <a:ext cx="1857375" cy="500062"/>
            <a:chOff x="2214546" y="2357430"/>
            <a:chExt cx="1857388" cy="500066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2214546" y="2357430"/>
              <a:ext cx="928693" cy="500066"/>
            </a:xfrm>
            <a:prstGeom prst="line">
              <a:avLst/>
            </a:prstGeom>
            <a:ln w="1016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071802" y="2357430"/>
              <a:ext cx="1000132" cy="500066"/>
            </a:xfrm>
            <a:prstGeom prst="line">
              <a:avLst/>
            </a:prstGeom>
            <a:ln w="1016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Прямоугольник 17"/>
          <p:cNvSpPr/>
          <p:nvPr/>
        </p:nvSpPr>
        <p:spPr>
          <a:xfrm>
            <a:off x="3575050" y="4724400"/>
            <a:ext cx="1141413" cy="1000125"/>
          </a:xfrm>
          <a:prstGeom prst="rect">
            <a:avLst/>
          </a:pr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8" name="Picture 3" descr="C:\Users\adm\Desktop\МАМА\РИСУНКИ\От Барминой Л.Г\Изображение 13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1785938"/>
            <a:ext cx="2714625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idx="1"/>
          </p:nvPr>
        </p:nvSpPr>
        <p:spPr>
          <a:xfrm>
            <a:off x="457200" y="115888"/>
            <a:ext cx="8229600" cy="45259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000" b="1" i="1" smtClean="0"/>
              <a:t>Шестое декабря </a:t>
            </a:r>
          </a:p>
          <a:p>
            <a:pPr algn="ctr">
              <a:buFont typeface="Arial" charset="0"/>
              <a:buNone/>
            </a:pPr>
            <a:r>
              <a:rPr lang="ru-RU" sz="4000" b="1" i="1" smtClean="0"/>
              <a:t>Классная работа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Сестрички)))\Desktop\РИСУНКИ\От Барминой Л.Г\Изображение 5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-214313" y="0"/>
            <a:ext cx="9286876" cy="6500813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sz="800" smtClean="0">
              <a:solidFill>
                <a:srgbClr val="FFFF00"/>
              </a:solidFill>
              <a:latin typeface="DS Kolovrat"/>
            </a:endParaRPr>
          </a:p>
          <a:p>
            <a:pPr algn="ctr">
              <a:buFont typeface="Arial" charset="0"/>
              <a:buNone/>
            </a:pPr>
            <a:r>
              <a:rPr lang="ru-RU" sz="4800" smtClean="0">
                <a:solidFill>
                  <a:srgbClr val="FFFF00"/>
                </a:solidFill>
                <a:latin typeface="DS Kolovrat"/>
              </a:rPr>
              <a:t>Чтобы проверить безударную гласную в корне слова, надо подобрать к этому слову родственное слово или изменить форму слова так, чтобы безударная гласная стала ударной.</a:t>
            </a:r>
          </a:p>
        </p:txBody>
      </p:sp>
      <p:pic>
        <p:nvPicPr>
          <p:cNvPr id="22531" name="Picture 3" descr="C:\Users\Сестрички)))\Desktop\РИСУНКИ\Я и мир РИСУНКИ\AG00319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4214813"/>
            <a:ext cx="4002087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1632</TotalTime>
  <Words>165</Words>
  <Application>Microsoft Office PowerPoint</Application>
  <PresentationFormat>On-screen Show (4:3)</PresentationFormat>
  <Paragraphs>19</Paragraphs>
  <Slides>27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Calibri</vt:lpstr>
      <vt:lpstr>Arial</vt:lpstr>
      <vt:lpstr>DS Kolovrat</vt:lpstr>
      <vt:lpstr>Times New Roman</vt:lpstr>
      <vt:lpstr>Тема Office</vt:lpstr>
      <vt:lpstr>Слайд 1</vt:lpstr>
      <vt:lpstr>Слайд 2</vt:lpstr>
      <vt:lpstr>Слайд 3</vt:lpstr>
      <vt:lpstr>Слайд 4</vt:lpstr>
      <vt:lpstr>Зима - волшебница</vt:lpstr>
      <vt:lpstr>Слайд 6</vt:lpstr>
      <vt:lpstr>Слайд 7</vt:lpstr>
      <vt:lpstr>Слайд 8</vt:lpstr>
      <vt:lpstr>Слайд 9</vt:lpstr>
      <vt:lpstr>Зима - волшебница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Сестрички)))</dc:creator>
  <cp:lastModifiedBy>Татьяна Витальевна</cp:lastModifiedBy>
  <cp:revision>99</cp:revision>
  <dcterms:created xsi:type="dcterms:W3CDTF">2009-11-22T10:17:27Z</dcterms:created>
  <dcterms:modified xsi:type="dcterms:W3CDTF">2013-12-08T07:37:40Z</dcterms:modified>
</cp:coreProperties>
</file>